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58" r:id="rId6"/>
    <p:sldId id="259" r:id="rId7"/>
    <p:sldId id="260" r:id="rId8"/>
    <p:sldId id="261" r:id="rId9"/>
    <p:sldId id="267" r:id="rId10"/>
    <p:sldId id="268" r:id="rId11"/>
    <p:sldId id="263" r:id="rId12"/>
    <p:sldId id="264" r:id="rId13"/>
    <p:sldId id="269" r:id="rId14"/>
    <p:sldId id="265"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79C094-DC2F-4D46-ABE3-4655E43FCE74}" v="2090" dt="2024-02-12T18:59:05.755"/>
    <p1510:client id="{C68C2DAA-2412-4DE6-E9D9-1F7C67BAB1BC}" v="1100" dt="2024-02-12T18:58:54.4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374E4-2F4A-7178-626D-B72868C830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73FA3F-FAC2-A2CB-6E51-595F240B1A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2B2418-E7FD-BCE1-F837-9C950D57F8CC}"/>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AA2D0224-1BB7-8AFA-AC80-E55645678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8AA5B1-0C3D-FD46-146F-13E44EBCFDCC}"/>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3853561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50C8B-1653-638B-FDF5-05980DB254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D9D147-A110-D6EA-6A8B-DAF82C14B5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36E0C8-7017-3F7B-AF29-BAC2D50198DA}"/>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25B3DA86-E387-1501-B9D0-A029BDC3EF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2D053-4BDD-CBAA-9F29-88C1DA9CEC31}"/>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2294486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E0B2BA-7904-AA8D-7B67-AC5944A601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4A97BC-C4F6-ABF5-C962-9B66AAE6E9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0E7D5-F37E-1CB9-F68F-A3A76E963BD5}"/>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B3265510-747A-AC42-C37F-957DEA05B8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3D78EF-C1B6-1DAE-4B66-E596F5AEC8C3}"/>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4165002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D772-035A-3E8A-97DD-A8122DE545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0D82CA-8396-915C-5EE8-9B9DD6E43F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A5345A-01FD-7539-23A4-AA6F28983B8E}"/>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B7E7F500-A01D-3AA1-A0B1-A477E96162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C92A59-2E1F-698B-E37D-940264F7ADA6}"/>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2887666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A2A42-2CBA-F6D6-1F69-098FEBBD64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03047F-E405-6CBA-5BB0-66A07D5545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2B0361-2C86-99E6-BC62-2533F1A4F20D}"/>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856573C7-6847-07A4-B5F5-0E634CEF86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C4BA49-33E9-2DC2-F681-BC0802C4FDC5}"/>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1804187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1C601-D637-9B61-7545-3B9427A798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38CD33-F1B2-BD4C-221A-EE2EF418C6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19D18A-49B3-1623-D83A-8B93D8708A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C2BB7B-EE6F-DBD8-C0B1-5F131A109219}"/>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6" name="Footer Placeholder 5">
            <a:extLst>
              <a:ext uri="{FF2B5EF4-FFF2-40B4-BE49-F238E27FC236}">
                <a16:creationId xmlns:a16="http://schemas.microsoft.com/office/drawing/2014/main" id="{3E65017E-F610-BADF-A85E-AB11B97407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A26B0E-A687-FCB3-DA27-8CE3A28B06C6}"/>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197107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29CC1-47A9-DA97-9AF7-5FFFBDF4FC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3E4CA0-27CB-579F-ECCC-79A85E13CE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C00028-F461-2FDE-6ACA-11C036EE2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656598-806A-7F52-628E-5F76C749EA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0474BB-E92C-280B-1AD2-F8E1E9D952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F2EA95-59D9-C976-8F4A-82801F200358}"/>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8" name="Footer Placeholder 7">
            <a:extLst>
              <a:ext uri="{FF2B5EF4-FFF2-40B4-BE49-F238E27FC236}">
                <a16:creationId xmlns:a16="http://schemas.microsoft.com/office/drawing/2014/main" id="{AEC6BC3D-91BC-93FA-7320-3A8F2F1002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45A746-2153-E96D-55C3-570B1516B3C4}"/>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1211902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C4830-35F6-AFB8-A4D5-9639CE5738D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1DEDE6-E235-DC1E-4B3A-95FDDB7A2BAE}"/>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4" name="Footer Placeholder 3">
            <a:extLst>
              <a:ext uri="{FF2B5EF4-FFF2-40B4-BE49-F238E27FC236}">
                <a16:creationId xmlns:a16="http://schemas.microsoft.com/office/drawing/2014/main" id="{EC5EF02E-104B-FE19-9CC4-8E6BD9DF20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1FDA92-1A6C-7CD9-BD58-462D9B3DB052}"/>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4215156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5C3100-F284-F49E-0531-46C4626C76E7}"/>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3" name="Footer Placeholder 2">
            <a:extLst>
              <a:ext uri="{FF2B5EF4-FFF2-40B4-BE49-F238E27FC236}">
                <a16:creationId xmlns:a16="http://schemas.microsoft.com/office/drawing/2014/main" id="{63E9EC2A-4B53-A3CB-1EDF-FCC2531968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F209DA-130F-5087-DE55-3C6E4CFD6083}"/>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245044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B0FDE-4BB2-40B4-DD3E-9F9713FC47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1EF5AA-C64B-BD8E-A3EF-F370609FE6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CD95A4-7540-1AA4-5367-387AB87FB5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DCA4EE-1147-EAA6-5CEF-E6A261D1D709}"/>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6" name="Footer Placeholder 5">
            <a:extLst>
              <a:ext uri="{FF2B5EF4-FFF2-40B4-BE49-F238E27FC236}">
                <a16:creationId xmlns:a16="http://schemas.microsoft.com/office/drawing/2014/main" id="{C940941D-EACA-3618-0533-1D5D24CD6A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8BE88F-CC8B-0795-6230-5F36BD91EB62}"/>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3219062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9B8B-5F21-3E27-AB30-AA97DECBE8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7DEE8F-0641-35AD-702C-9B4E873783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3185B1-15BD-8E25-E2B2-50C49D2CED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642A2C-C7A9-FB0A-61F3-A9DD5CB28388}"/>
              </a:ext>
            </a:extLst>
          </p:cNvPr>
          <p:cNvSpPr>
            <a:spLocks noGrp="1"/>
          </p:cNvSpPr>
          <p:nvPr>
            <p:ph type="dt" sz="half" idx="10"/>
          </p:nvPr>
        </p:nvSpPr>
        <p:spPr/>
        <p:txBody>
          <a:bodyPr/>
          <a:lstStyle/>
          <a:p>
            <a:fld id="{470621BC-888A-40E4-BA1D-0D2629DDDE5B}" type="datetimeFigureOut">
              <a:rPr lang="en-US" smtClean="0"/>
              <a:t>2/16/2024</a:t>
            </a:fld>
            <a:endParaRPr lang="en-US"/>
          </a:p>
        </p:txBody>
      </p:sp>
      <p:sp>
        <p:nvSpPr>
          <p:cNvPr id="6" name="Footer Placeholder 5">
            <a:extLst>
              <a:ext uri="{FF2B5EF4-FFF2-40B4-BE49-F238E27FC236}">
                <a16:creationId xmlns:a16="http://schemas.microsoft.com/office/drawing/2014/main" id="{BC4AC415-EE13-FCDD-3A27-A8D29FEFDF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14C106-F89F-8C50-1BB1-DBD4A819B92C}"/>
              </a:ext>
            </a:extLst>
          </p:cNvPr>
          <p:cNvSpPr>
            <a:spLocks noGrp="1"/>
          </p:cNvSpPr>
          <p:nvPr>
            <p:ph type="sldNum" sz="quarter" idx="12"/>
          </p:nvPr>
        </p:nvSpPr>
        <p:spPr/>
        <p:txBody>
          <a:bodyPr/>
          <a:lstStyle/>
          <a:p>
            <a:fld id="{1B22F4E5-53AA-4A88-AACD-4F6B92879802}" type="slidenum">
              <a:rPr lang="en-US" smtClean="0"/>
              <a:t>‹#›</a:t>
            </a:fld>
            <a:endParaRPr lang="en-US"/>
          </a:p>
        </p:txBody>
      </p:sp>
    </p:spTree>
    <p:extLst>
      <p:ext uri="{BB962C8B-B14F-4D97-AF65-F5344CB8AC3E}">
        <p14:creationId xmlns:p14="http://schemas.microsoft.com/office/powerpoint/2010/main" val="766603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3D7D12-16E9-EB85-17CF-998021FA8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584B1E-9C30-43A9-9E07-AD9A44FDCC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C851E3-AEF2-DC03-189B-04EBD5D0AC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70621BC-888A-40E4-BA1D-0D2629DDDE5B}" type="datetimeFigureOut">
              <a:rPr lang="en-US" smtClean="0"/>
              <a:t>2/16/2024</a:t>
            </a:fld>
            <a:endParaRPr lang="en-US"/>
          </a:p>
        </p:txBody>
      </p:sp>
      <p:sp>
        <p:nvSpPr>
          <p:cNvPr id="5" name="Footer Placeholder 4">
            <a:extLst>
              <a:ext uri="{FF2B5EF4-FFF2-40B4-BE49-F238E27FC236}">
                <a16:creationId xmlns:a16="http://schemas.microsoft.com/office/drawing/2014/main" id="{BBCE2ECE-9A89-98FE-A00E-9326B1AB55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C8A59BC-67CF-36A6-750E-2CA66762E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B22F4E5-53AA-4A88-AACD-4F6B92879802}" type="slidenum">
              <a:rPr lang="en-US" smtClean="0"/>
              <a:t>‹#›</a:t>
            </a:fld>
            <a:endParaRPr lang="en-US"/>
          </a:p>
        </p:txBody>
      </p:sp>
    </p:spTree>
    <p:extLst>
      <p:ext uri="{BB962C8B-B14F-4D97-AF65-F5344CB8AC3E}">
        <p14:creationId xmlns:p14="http://schemas.microsoft.com/office/powerpoint/2010/main" val="3454506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Loechnam@mail.uc.edu" TargetMode="External"/><Relationship Id="rId2" Type="http://schemas.openxmlformats.org/officeDocument/2006/relationships/hyperlink" Target="mailto:didierbd@mail.uc.edu" TargetMode="External"/><Relationship Id="rId1" Type="http://schemas.openxmlformats.org/officeDocument/2006/relationships/slideLayout" Target="../slideLayouts/slideLayout2.xml"/><Relationship Id="rId4" Type="http://schemas.openxmlformats.org/officeDocument/2006/relationships/hyperlink" Target="mailto:Collidu@mail.uc.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3D Rendering Of The Brain">
            <a:extLst>
              <a:ext uri="{FF2B5EF4-FFF2-40B4-BE49-F238E27FC236}">
                <a16:creationId xmlns:a16="http://schemas.microsoft.com/office/drawing/2014/main" id="{66ED2D4B-82E0-7374-F216-928088FA68C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2" name="Title 1">
            <a:extLst>
              <a:ext uri="{FF2B5EF4-FFF2-40B4-BE49-F238E27FC236}">
                <a16:creationId xmlns:a16="http://schemas.microsoft.com/office/drawing/2014/main" id="{38616260-2749-14C7-4BEE-FA453DDE4F52}"/>
              </a:ext>
            </a:extLst>
          </p:cNvPr>
          <p:cNvSpPr>
            <a:spLocks noGrp="1"/>
          </p:cNvSpPr>
          <p:nvPr>
            <p:ph type="ctrTitle"/>
          </p:nvPr>
        </p:nvSpPr>
        <p:spPr>
          <a:xfrm>
            <a:off x="4261018" y="480702"/>
            <a:ext cx="3136901" cy="798921"/>
          </a:xfrm>
          <a:effectLst>
            <a:outerShdw blurRad="50800" dist="38100" dir="2700000" algn="tl" rotWithShape="0">
              <a:prstClr val="black">
                <a:alpha val="40000"/>
              </a:prstClr>
            </a:outerShdw>
          </a:effectLst>
        </p:spPr>
        <p:txBody>
          <a:bodyPr>
            <a:normAutofit fontScale="90000"/>
          </a:bodyPr>
          <a:lstStyle/>
          <a:p>
            <a:r>
              <a:rPr lang="en-US" sz="5400" b="1">
                <a:solidFill>
                  <a:schemeClr val="bg1"/>
                </a:solidFill>
                <a:cs typeface="Calibri Light"/>
              </a:rPr>
              <a:t>TaskHero</a:t>
            </a:r>
            <a:endParaRPr lang="en-US" sz="5400" b="1">
              <a:solidFill>
                <a:schemeClr val="bg1"/>
              </a:solidFill>
            </a:endParaRPr>
          </a:p>
        </p:txBody>
      </p:sp>
    </p:spTree>
    <p:extLst>
      <p:ext uri="{BB962C8B-B14F-4D97-AF65-F5344CB8AC3E}">
        <p14:creationId xmlns:p14="http://schemas.microsoft.com/office/powerpoint/2010/main" val="1486898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522EB-E82A-8D4E-DD9B-ECA9A98CC156}"/>
              </a:ext>
            </a:extLst>
          </p:cNvPr>
          <p:cNvSpPr>
            <a:spLocks noGrp="1"/>
          </p:cNvSpPr>
          <p:nvPr>
            <p:ph type="title"/>
          </p:nvPr>
        </p:nvSpPr>
        <p:spPr/>
        <p:txBody>
          <a:bodyPr/>
          <a:lstStyle/>
          <a:p>
            <a:r>
              <a:rPr lang="en-US" b="1"/>
              <a:t>Future Milestones</a:t>
            </a:r>
          </a:p>
        </p:txBody>
      </p:sp>
      <p:graphicFrame>
        <p:nvGraphicFramePr>
          <p:cNvPr id="8" name="Table 7">
            <a:extLst>
              <a:ext uri="{FF2B5EF4-FFF2-40B4-BE49-F238E27FC236}">
                <a16:creationId xmlns:a16="http://schemas.microsoft.com/office/drawing/2014/main" id="{F685AF72-0CE5-45B0-F7E7-127D708B5FA9}"/>
              </a:ext>
            </a:extLst>
          </p:cNvPr>
          <p:cNvGraphicFramePr>
            <a:graphicFrameLocks noGrp="1"/>
          </p:cNvGraphicFramePr>
          <p:nvPr/>
        </p:nvGraphicFramePr>
        <p:xfrm>
          <a:off x="253999" y="1457739"/>
          <a:ext cx="11691965" cy="5120640"/>
        </p:xfrm>
        <a:graphic>
          <a:graphicData uri="http://schemas.openxmlformats.org/drawingml/2006/table">
            <a:tbl>
              <a:tblPr bandRow="1">
                <a:tableStyleId>{3B4B98B0-60AC-42C2-AFA5-B58CD77FA1E5}</a:tableStyleId>
              </a:tblPr>
              <a:tblGrid>
                <a:gridCol w="6343314">
                  <a:extLst>
                    <a:ext uri="{9D8B030D-6E8A-4147-A177-3AD203B41FA5}">
                      <a16:colId xmlns:a16="http://schemas.microsoft.com/office/drawing/2014/main" val="1700732141"/>
                    </a:ext>
                  </a:extLst>
                </a:gridCol>
                <a:gridCol w="2458503">
                  <a:extLst>
                    <a:ext uri="{9D8B030D-6E8A-4147-A177-3AD203B41FA5}">
                      <a16:colId xmlns:a16="http://schemas.microsoft.com/office/drawing/2014/main" val="3768001841"/>
                    </a:ext>
                  </a:extLst>
                </a:gridCol>
                <a:gridCol w="2890148">
                  <a:extLst>
                    <a:ext uri="{9D8B030D-6E8A-4147-A177-3AD203B41FA5}">
                      <a16:colId xmlns:a16="http://schemas.microsoft.com/office/drawing/2014/main" val="474805309"/>
                    </a:ext>
                  </a:extLst>
                </a:gridCol>
              </a:tblGrid>
              <a:tr h="182880">
                <a:tc>
                  <a:txBody>
                    <a:bodyPr/>
                    <a:lstStyle/>
                    <a:p>
                      <a:pPr algn="l" fontAlgn="t"/>
                      <a:endParaRPr lang="en-US" sz="2000">
                        <a:effectLst/>
                      </a:endParaRPr>
                    </a:p>
                    <a:p>
                      <a:pPr algn="l" rtl="0" fontAlgn="base"/>
                      <a:r>
                        <a:rPr lang="en-US" sz="1600" b="1">
                          <a:effectLst/>
                        </a:rPr>
                        <a:t>Task and Milestones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600" b="1">
                          <a:effectLst/>
                        </a:rPr>
                        <a:t>Start Date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600" b="1">
                          <a:effectLst/>
                        </a:rPr>
                        <a:t>Completion Date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60872739"/>
                  </a:ext>
                </a:extLst>
              </a:tr>
              <a:tr h="182880">
                <a:tc>
                  <a:txBody>
                    <a:bodyPr/>
                    <a:lstStyle/>
                    <a:p>
                      <a:pPr algn="l" fontAlgn="t"/>
                      <a:endParaRPr lang="en-US" sz="2000">
                        <a:effectLst/>
                      </a:endParaRPr>
                    </a:p>
                    <a:p>
                      <a:pPr algn="l" rtl="0" fontAlgn="base"/>
                      <a:r>
                        <a:rPr lang="en-US" sz="1400">
                          <a:effectLst/>
                        </a:rPr>
                        <a:t>Develop front-end screens according to designs (A)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January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February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041303421"/>
                  </a:ext>
                </a:extLst>
              </a:tr>
              <a:tr h="182880">
                <a:tc>
                  <a:txBody>
                    <a:bodyPr/>
                    <a:lstStyle/>
                    <a:p>
                      <a:pPr algn="l" fontAlgn="t"/>
                      <a:endParaRPr lang="en-US" sz="2000">
                        <a:effectLst/>
                      </a:endParaRPr>
                    </a:p>
                    <a:p>
                      <a:pPr algn="l" rtl="0" fontAlgn="base"/>
                      <a:r>
                        <a:rPr lang="en-US" sz="1400">
                          <a:effectLst/>
                        </a:rPr>
                        <a:t>Program backend functionality and data manipulation (D)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December 2023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March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240207684"/>
                  </a:ext>
                </a:extLst>
              </a:tr>
              <a:tr h="182880">
                <a:tc>
                  <a:txBody>
                    <a:bodyPr/>
                    <a:lstStyle/>
                    <a:p>
                      <a:pPr algn="l" fontAlgn="t"/>
                      <a:endParaRPr lang="en-US" sz="2000">
                        <a:effectLst/>
                      </a:endParaRPr>
                    </a:p>
                    <a:p>
                      <a:pPr algn="l" rtl="0" fontAlgn="base"/>
                      <a:r>
                        <a:rPr lang="en-US" sz="1400">
                          <a:effectLst/>
                        </a:rPr>
                        <a:t>Testing backend functionality (unit testing) (D)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February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March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679701446"/>
                  </a:ext>
                </a:extLst>
              </a:tr>
              <a:tr h="182880">
                <a:tc>
                  <a:txBody>
                    <a:bodyPr/>
                    <a:lstStyle/>
                    <a:p>
                      <a:pPr algn="l" fontAlgn="t"/>
                      <a:endParaRPr lang="en-US" sz="2000">
                        <a:effectLst/>
                      </a:endParaRPr>
                    </a:p>
                    <a:p>
                      <a:pPr algn="l" rtl="0" fontAlgn="base"/>
                      <a:r>
                        <a:rPr lang="en-US" sz="1400">
                          <a:effectLst/>
                        </a:rPr>
                        <a:t>Testing front end functionality using Robot Framework or similar tool (B)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February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March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38640106"/>
                  </a:ext>
                </a:extLst>
              </a:tr>
              <a:tr h="182880">
                <a:tc>
                  <a:txBody>
                    <a:bodyPr/>
                    <a:lstStyle/>
                    <a:p>
                      <a:pPr algn="l" fontAlgn="t"/>
                      <a:endParaRPr lang="en-US" sz="2000">
                        <a:effectLst/>
                      </a:endParaRPr>
                    </a:p>
                    <a:p>
                      <a:pPr algn="l" rtl="0" fontAlgn="base"/>
                      <a:r>
                        <a:rPr lang="en-US" sz="1400">
                          <a:effectLst/>
                        </a:rPr>
                        <a:t>Prepare surveys and take feedback to ensure app quality and make sure it meets design requirements (B)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February 2023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Late March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943674327"/>
                  </a:ext>
                </a:extLst>
              </a:tr>
              <a:tr h="182880">
                <a:tc>
                  <a:txBody>
                    <a:bodyPr/>
                    <a:lstStyle/>
                    <a:p>
                      <a:pPr algn="l" fontAlgn="t"/>
                      <a:endParaRPr lang="en-US" sz="2000">
                        <a:effectLst/>
                      </a:endParaRPr>
                    </a:p>
                    <a:p>
                      <a:pPr algn="l" rtl="0" fontAlgn="base"/>
                      <a:r>
                        <a:rPr lang="en-US" sz="1400">
                          <a:effectLst/>
                        </a:rPr>
                        <a:t>Document meetings in a journal (D)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October 2023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May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910993009"/>
                  </a:ext>
                </a:extLst>
              </a:tr>
              <a:tr h="182880">
                <a:tc>
                  <a:txBody>
                    <a:bodyPr/>
                    <a:lstStyle/>
                    <a:p>
                      <a:pPr algn="l" fontAlgn="t"/>
                      <a:endParaRPr lang="en-US" sz="2000">
                        <a:effectLst/>
                      </a:endParaRPr>
                    </a:p>
                    <a:p>
                      <a:pPr algn="l" rtl="0" fontAlgn="base"/>
                      <a:r>
                        <a:rPr lang="en-US" sz="1400">
                          <a:effectLst/>
                        </a:rPr>
                        <a:t>Create presentation (A)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Late February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fontAlgn="t"/>
                      <a:endParaRPr lang="en-US" sz="2000">
                        <a:effectLst/>
                      </a:endParaRPr>
                    </a:p>
                    <a:p>
                      <a:pPr algn="l" rtl="0" fontAlgn="base"/>
                      <a:r>
                        <a:rPr lang="en-US" sz="1400">
                          <a:effectLst/>
                        </a:rPr>
                        <a:t>April 2024 </a:t>
                      </a:r>
                    </a:p>
                  </a:txBody>
                  <a:tcPr marL="182879" marR="0" marT="0" marB="91440">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737080349"/>
                  </a:ext>
                </a:extLst>
              </a:tr>
            </a:tbl>
          </a:graphicData>
        </a:graphic>
      </p:graphicFrame>
    </p:spTree>
    <p:extLst>
      <p:ext uri="{BB962C8B-B14F-4D97-AF65-F5344CB8AC3E}">
        <p14:creationId xmlns:p14="http://schemas.microsoft.com/office/powerpoint/2010/main" val="3431062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7672B-CD06-D021-700E-F4C481893E5D}"/>
              </a:ext>
            </a:extLst>
          </p:cNvPr>
          <p:cNvSpPr>
            <a:spLocks noGrp="1"/>
          </p:cNvSpPr>
          <p:nvPr>
            <p:ph type="title"/>
          </p:nvPr>
        </p:nvSpPr>
        <p:spPr/>
        <p:txBody>
          <a:bodyPr/>
          <a:lstStyle/>
          <a:p>
            <a:r>
              <a:rPr lang="en-US" b="1"/>
              <a:t>Results</a:t>
            </a:r>
          </a:p>
        </p:txBody>
      </p:sp>
      <p:sp>
        <p:nvSpPr>
          <p:cNvPr id="3" name="Content Placeholder 2">
            <a:extLst>
              <a:ext uri="{FF2B5EF4-FFF2-40B4-BE49-F238E27FC236}">
                <a16:creationId xmlns:a16="http://schemas.microsoft.com/office/drawing/2014/main" id="{295CBE4B-3C56-3B93-4C4E-C348B3DF8233}"/>
              </a:ext>
            </a:extLst>
          </p:cNvPr>
          <p:cNvSpPr>
            <a:spLocks noGrp="1"/>
          </p:cNvSpPr>
          <p:nvPr>
            <p:ph idx="1"/>
          </p:nvPr>
        </p:nvSpPr>
        <p:spPr/>
        <p:txBody>
          <a:bodyPr vert="horz" lIns="91440" tIns="45720" rIns="91440" bIns="45720" rtlCol="0" anchor="t">
            <a:normAutofit/>
          </a:bodyPr>
          <a:lstStyle/>
          <a:p>
            <a:pPr marL="0" indent="0">
              <a:buNone/>
            </a:pPr>
            <a:r>
              <a:rPr lang="en-US">
                <a:solidFill>
                  <a:srgbClr val="333333"/>
                </a:solidFill>
              </a:rPr>
              <a:t>We have completed preliminary research and user interviews and have set up an Azure Database for the project. We are now working on programming </a:t>
            </a:r>
            <a:r>
              <a:rPr lang="en-US" err="1">
                <a:solidFill>
                  <a:srgbClr val="333333"/>
                </a:solidFill>
              </a:rPr>
              <a:t>TaskHero</a:t>
            </a:r>
            <a:r>
              <a:rPr lang="en-US">
                <a:solidFill>
                  <a:srgbClr val="333333"/>
                </a:solidFill>
              </a:rPr>
              <a:t> in Angular and ensuring functionality of each element in both the front and back end.</a:t>
            </a:r>
          </a:p>
        </p:txBody>
      </p:sp>
    </p:spTree>
    <p:extLst>
      <p:ext uri="{BB962C8B-B14F-4D97-AF65-F5344CB8AC3E}">
        <p14:creationId xmlns:p14="http://schemas.microsoft.com/office/powerpoint/2010/main" val="196628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8A5E6-B6D1-2C1C-7F76-5C4764DE5C92}"/>
              </a:ext>
            </a:extLst>
          </p:cNvPr>
          <p:cNvSpPr>
            <a:spLocks noGrp="1"/>
          </p:cNvSpPr>
          <p:nvPr>
            <p:ph type="title"/>
          </p:nvPr>
        </p:nvSpPr>
        <p:spPr/>
        <p:txBody>
          <a:bodyPr/>
          <a:lstStyle/>
          <a:p>
            <a:r>
              <a:rPr lang="en-US" b="1"/>
              <a:t>Challenges</a:t>
            </a:r>
          </a:p>
        </p:txBody>
      </p:sp>
      <p:sp>
        <p:nvSpPr>
          <p:cNvPr id="3" name="Content Placeholder 2">
            <a:extLst>
              <a:ext uri="{FF2B5EF4-FFF2-40B4-BE49-F238E27FC236}">
                <a16:creationId xmlns:a16="http://schemas.microsoft.com/office/drawing/2014/main" id="{821DAA1B-FB61-4758-3039-D59D5046DCB7}"/>
              </a:ext>
            </a:extLst>
          </p:cNvPr>
          <p:cNvSpPr>
            <a:spLocks noGrp="1"/>
          </p:cNvSpPr>
          <p:nvPr>
            <p:ph idx="1"/>
          </p:nvPr>
        </p:nvSpPr>
        <p:spPr>
          <a:xfrm>
            <a:off x="838200" y="1825624"/>
            <a:ext cx="10515600" cy="4782993"/>
          </a:xfrm>
        </p:spPr>
        <p:txBody>
          <a:bodyPr vert="horz" lIns="91440" tIns="45720" rIns="91440" bIns="45720" rtlCol="0" anchor="t">
            <a:normAutofit lnSpcReduction="10000"/>
          </a:bodyPr>
          <a:lstStyle/>
          <a:p>
            <a:pPr marL="0" indent="0">
              <a:buNone/>
            </a:pPr>
            <a:r>
              <a:rPr lang="en-US">
                <a:ea typeface="+mn-lt"/>
                <a:cs typeface="+mn-lt"/>
              </a:rPr>
              <a:t>Ironically, one of the most significant challenges in our goal to create a product that enhances productivity and combats procrastination was our tendency to procrastinate development of the application. Without a rigid timetable to stick to for the development process, we found ourselves falling behind at certain points. To combat this, we had to improve our time management skills past that of a normal student and not rely on deadlines. Another challenge we faced was getting all the technologies involved in our project to integrate correctly in a cloud environment, as we did not have much experience to this prior. However, the research and work we put into combating this has made us more aware of common cloud development practices today and better developers.</a:t>
            </a:r>
            <a:endParaRPr lang="en-US"/>
          </a:p>
        </p:txBody>
      </p:sp>
    </p:spTree>
    <p:extLst>
      <p:ext uri="{BB962C8B-B14F-4D97-AF65-F5344CB8AC3E}">
        <p14:creationId xmlns:p14="http://schemas.microsoft.com/office/powerpoint/2010/main" val="2653167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58688-54CC-1D95-55BA-D5C70DF71BCE}"/>
              </a:ext>
            </a:extLst>
          </p:cNvPr>
          <p:cNvSpPr>
            <a:spLocks noGrp="1"/>
          </p:cNvSpPr>
          <p:nvPr>
            <p:ph type="title"/>
          </p:nvPr>
        </p:nvSpPr>
        <p:spPr>
          <a:xfrm>
            <a:off x="372373" y="166717"/>
            <a:ext cx="10515600" cy="1325563"/>
          </a:xfrm>
        </p:spPr>
        <p:txBody>
          <a:bodyPr/>
          <a:lstStyle/>
          <a:p>
            <a:r>
              <a:rPr lang="en-US" b="1"/>
              <a:t>Group Members</a:t>
            </a:r>
          </a:p>
        </p:txBody>
      </p:sp>
      <p:sp>
        <p:nvSpPr>
          <p:cNvPr id="3" name="Content Placeholder 2">
            <a:extLst>
              <a:ext uri="{FF2B5EF4-FFF2-40B4-BE49-F238E27FC236}">
                <a16:creationId xmlns:a16="http://schemas.microsoft.com/office/drawing/2014/main" id="{01D23652-9D5C-7ACB-635D-E9D29656926D}"/>
              </a:ext>
            </a:extLst>
          </p:cNvPr>
          <p:cNvSpPr>
            <a:spLocks noGrp="1"/>
          </p:cNvSpPr>
          <p:nvPr>
            <p:ph idx="1"/>
          </p:nvPr>
        </p:nvSpPr>
        <p:spPr>
          <a:xfrm>
            <a:off x="838200" y="1825625"/>
            <a:ext cx="5257800" cy="4351338"/>
          </a:xfrm>
        </p:spPr>
        <p:txBody>
          <a:bodyPr vert="horz" lIns="91440" tIns="45720" rIns="91440" bIns="45720" rtlCol="0" anchor="t">
            <a:normAutofit/>
          </a:bodyPr>
          <a:lstStyle/>
          <a:p>
            <a:r>
              <a:rPr lang="en-US"/>
              <a:t>Brad Didier</a:t>
            </a:r>
          </a:p>
          <a:p>
            <a:pPr marL="0" indent="0">
              <a:buNone/>
            </a:pPr>
            <a:r>
              <a:rPr lang="en-US"/>
              <a:t>     -  </a:t>
            </a:r>
            <a:r>
              <a:rPr lang="en-US">
                <a:hlinkClick r:id="rId2"/>
              </a:rPr>
              <a:t>didierbd@mail.uc.edu</a:t>
            </a:r>
            <a:endParaRPr lang="en-US"/>
          </a:p>
          <a:p>
            <a:pPr marL="0" indent="0">
              <a:buNone/>
            </a:pPr>
            <a:endParaRPr lang="en-US"/>
          </a:p>
          <a:p>
            <a:r>
              <a:rPr lang="en-US"/>
              <a:t>Aaliyah Loechner</a:t>
            </a:r>
            <a:endParaRPr lang="en-US">
              <a:cs typeface="Calibri"/>
            </a:endParaRPr>
          </a:p>
          <a:p>
            <a:pPr lvl="1">
              <a:buFont typeface="Calibri" panose="020B0604020202020204" pitchFamily="34" charset="0"/>
              <a:buChar char="-"/>
            </a:pPr>
            <a:r>
              <a:rPr lang="en-US" sz="2800">
                <a:cs typeface="Calibri"/>
                <a:hlinkClick r:id="rId3"/>
              </a:rPr>
              <a:t>loechnam@mail.uc.edu</a:t>
            </a:r>
            <a:endParaRPr lang="en-US" sz="2800">
              <a:cs typeface="Calibri"/>
            </a:endParaRPr>
          </a:p>
          <a:p>
            <a:pPr marL="0" indent="0">
              <a:buNone/>
            </a:pPr>
            <a:endParaRPr lang="en-US">
              <a:cs typeface="Calibri"/>
            </a:endParaRPr>
          </a:p>
          <a:p>
            <a:r>
              <a:rPr lang="en-US"/>
              <a:t>Duncan Collins</a:t>
            </a:r>
            <a:endParaRPr lang="en-US">
              <a:cs typeface="Calibri"/>
            </a:endParaRPr>
          </a:p>
          <a:p>
            <a:pPr lvl="1">
              <a:buFont typeface="Calibri" panose="020B0604020202020204" pitchFamily="34" charset="0"/>
              <a:buChar char="-"/>
            </a:pPr>
            <a:r>
              <a:rPr lang="en-US" sz="2800">
                <a:cs typeface="Calibri"/>
                <a:hlinkClick r:id="rId4"/>
              </a:rPr>
              <a:t>collidu@mail.uc.edu</a:t>
            </a:r>
            <a:endParaRPr lang="en-US" sz="2800">
              <a:cs typeface="Calibri"/>
            </a:endParaRPr>
          </a:p>
          <a:p>
            <a:pPr lvl="1">
              <a:buFont typeface="Calibri" panose="020B0604020202020204" pitchFamily="34" charset="0"/>
              <a:buChar char="-"/>
            </a:pPr>
            <a:endParaRPr lang="en-US">
              <a:cs typeface="Calibri"/>
            </a:endParaRPr>
          </a:p>
          <a:p>
            <a:pPr marL="0" indent="0">
              <a:buNone/>
            </a:pPr>
            <a:endParaRPr lang="en-US">
              <a:cs typeface="Calibri"/>
            </a:endParaRPr>
          </a:p>
        </p:txBody>
      </p:sp>
      <p:sp>
        <p:nvSpPr>
          <p:cNvPr id="4" name="TextBox 3">
            <a:extLst>
              <a:ext uri="{FF2B5EF4-FFF2-40B4-BE49-F238E27FC236}">
                <a16:creationId xmlns:a16="http://schemas.microsoft.com/office/drawing/2014/main" id="{B34C9675-F0D0-0C81-0C55-C857811E4615}"/>
              </a:ext>
            </a:extLst>
          </p:cNvPr>
          <p:cNvSpPr txBox="1"/>
          <p:nvPr/>
        </p:nvSpPr>
        <p:spPr>
          <a:xfrm>
            <a:off x="6987396" y="2739410"/>
            <a:ext cx="4366404" cy="1261884"/>
          </a:xfrm>
          <a:prstGeom prst="rect">
            <a:avLst/>
          </a:prstGeom>
          <a:noFill/>
        </p:spPr>
        <p:txBody>
          <a:bodyPr wrap="square" rtlCol="0">
            <a:spAutoFit/>
          </a:bodyPr>
          <a:lstStyle/>
          <a:p>
            <a:r>
              <a:rPr lang="en-US" sz="4000" b="1"/>
              <a:t>Project Advisor:</a:t>
            </a:r>
          </a:p>
          <a:p>
            <a:r>
              <a:rPr lang="en-US" sz="3600"/>
              <a:t>Dr. Jillian </a:t>
            </a:r>
            <a:r>
              <a:rPr lang="en-US" sz="3600" err="1"/>
              <a:t>Aurisano</a:t>
            </a:r>
            <a:endParaRPr lang="en-US" sz="3600"/>
          </a:p>
        </p:txBody>
      </p:sp>
    </p:spTree>
    <p:extLst>
      <p:ext uri="{BB962C8B-B14F-4D97-AF65-F5344CB8AC3E}">
        <p14:creationId xmlns:p14="http://schemas.microsoft.com/office/powerpoint/2010/main" val="3425612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482B0-2509-0A02-F59E-8DF08F901381}"/>
              </a:ext>
            </a:extLst>
          </p:cNvPr>
          <p:cNvSpPr>
            <a:spLocks noGrp="1"/>
          </p:cNvSpPr>
          <p:nvPr>
            <p:ph type="title"/>
          </p:nvPr>
        </p:nvSpPr>
        <p:spPr/>
        <p:txBody>
          <a:bodyPr/>
          <a:lstStyle/>
          <a:p>
            <a:r>
              <a:rPr lang="en-US" b="1"/>
              <a:t>Goals</a:t>
            </a:r>
          </a:p>
        </p:txBody>
      </p:sp>
      <p:sp>
        <p:nvSpPr>
          <p:cNvPr id="3" name="Content Placeholder 2">
            <a:extLst>
              <a:ext uri="{FF2B5EF4-FFF2-40B4-BE49-F238E27FC236}">
                <a16:creationId xmlns:a16="http://schemas.microsoft.com/office/drawing/2014/main" id="{1C053A28-7498-79AC-B19B-14C725459213}"/>
              </a:ext>
            </a:extLst>
          </p:cNvPr>
          <p:cNvSpPr>
            <a:spLocks noGrp="1"/>
          </p:cNvSpPr>
          <p:nvPr>
            <p:ph idx="1"/>
          </p:nvPr>
        </p:nvSpPr>
        <p:spPr/>
        <p:txBody>
          <a:bodyPr/>
          <a:lstStyle/>
          <a:p>
            <a:pPr marL="0" indent="0">
              <a:buNone/>
            </a:pPr>
            <a:r>
              <a:rPr lang="en-US"/>
              <a:t>The primary objective of this project is to offer users an enjoyable and compelling platform for task management, facilitating productivity while mitigating the risk of fatigue or burnout. The background behind our desire to develop this application stems from our collective experience with the challenges of sustaining focus without a structured reward system, coupled with the observation of limited solutions addressing this need.</a:t>
            </a:r>
          </a:p>
        </p:txBody>
      </p:sp>
    </p:spTree>
    <p:extLst>
      <p:ext uri="{BB962C8B-B14F-4D97-AF65-F5344CB8AC3E}">
        <p14:creationId xmlns:p14="http://schemas.microsoft.com/office/powerpoint/2010/main" val="2861125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B2464-04C5-8CB4-13D1-E36851055FDA}"/>
              </a:ext>
            </a:extLst>
          </p:cNvPr>
          <p:cNvSpPr>
            <a:spLocks noGrp="1"/>
          </p:cNvSpPr>
          <p:nvPr>
            <p:ph type="title"/>
          </p:nvPr>
        </p:nvSpPr>
        <p:spPr/>
        <p:txBody>
          <a:bodyPr/>
          <a:lstStyle/>
          <a:p>
            <a:r>
              <a:rPr lang="en-US" b="1"/>
              <a:t>Intellectual Merits</a:t>
            </a:r>
          </a:p>
        </p:txBody>
      </p:sp>
      <p:sp>
        <p:nvSpPr>
          <p:cNvPr id="3" name="Content Placeholder 2">
            <a:extLst>
              <a:ext uri="{FF2B5EF4-FFF2-40B4-BE49-F238E27FC236}">
                <a16:creationId xmlns:a16="http://schemas.microsoft.com/office/drawing/2014/main" id="{0C5838A6-1250-0BE5-5FEC-F58E166163AE}"/>
              </a:ext>
            </a:extLst>
          </p:cNvPr>
          <p:cNvSpPr>
            <a:spLocks noGrp="1"/>
          </p:cNvSpPr>
          <p:nvPr>
            <p:ph idx="1"/>
          </p:nvPr>
        </p:nvSpPr>
        <p:spPr/>
        <p:txBody>
          <a:bodyPr vert="horz" lIns="91440" tIns="45720" rIns="91440" bIns="45720" rtlCol="0" anchor="t">
            <a:normAutofit/>
          </a:bodyPr>
          <a:lstStyle/>
          <a:p>
            <a:pPr marL="0" indent="0">
              <a:buNone/>
            </a:pPr>
            <a:r>
              <a:rPr lang="en-US"/>
              <a:t>The project is unique due to its approach to task management by incorporating gamification, which motivates users through a rewarding system to enhance engagement and combat procrastination. Additionally, the integration of competitive leaderboards adds a distinctive social element, fostering friendly competition among users while pushing them further to complete their tasks. These innovative features set the project apart, offering users an interactive way to approach their tasks while promoting collaboration and shared achievements.</a:t>
            </a:r>
          </a:p>
        </p:txBody>
      </p:sp>
    </p:spTree>
    <p:extLst>
      <p:ext uri="{BB962C8B-B14F-4D97-AF65-F5344CB8AC3E}">
        <p14:creationId xmlns:p14="http://schemas.microsoft.com/office/powerpoint/2010/main" val="3792265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CD50E-4C76-784B-E644-B2E12C1A0784}"/>
              </a:ext>
            </a:extLst>
          </p:cNvPr>
          <p:cNvSpPr>
            <a:spLocks noGrp="1"/>
          </p:cNvSpPr>
          <p:nvPr>
            <p:ph type="title"/>
          </p:nvPr>
        </p:nvSpPr>
        <p:spPr/>
        <p:txBody>
          <a:bodyPr/>
          <a:lstStyle/>
          <a:p>
            <a:r>
              <a:rPr lang="en-US" b="1"/>
              <a:t>Broader Impacts</a:t>
            </a:r>
          </a:p>
        </p:txBody>
      </p:sp>
      <p:sp>
        <p:nvSpPr>
          <p:cNvPr id="3" name="Content Placeholder 2">
            <a:extLst>
              <a:ext uri="{FF2B5EF4-FFF2-40B4-BE49-F238E27FC236}">
                <a16:creationId xmlns:a16="http://schemas.microsoft.com/office/drawing/2014/main" id="{97C84020-222E-676A-D878-F988A9E28E74}"/>
              </a:ext>
            </a:extLst>
          </p:cNvPr>
          <p:cNvSpPr>
            <a:spLocks noGrp="1"/>
          </p:cNvSpPr>
          <p:nvPr>
            <p:ph idx="1"/>
          </p:nvPr>
        </p:nvSpPr>
        <p:spPr/>
        <p:txBody>
          <a:bodyPr vert="horz" lIns="91440" tIns="45720" rIns="91440" bIns="45720" rtlCol="0" anchor="t">
            <a:normAutofit/>
          </a:bodyPr>
          <a:lstStyle/>
          <a:p>
            <a:pPr marL="0" indent="0">
              <a:buNone/>
            </a:pPr>
            <a:r>
              <a:rPr lang="en-US"/>
              <a:t>Our project has the potential to significantly benefit society by introducing a unique approach to task management. Through a rewards system and competitive leaderboards, it incentivizes productivity, fostering efficiency and motivation. By promoting healthy competition and addressing issues of burnout, the project contributes to societal outcomes by improving individual well-being and creating a more disciplined approach to task completion. Overall, we aspire to create a product that has a positive impact on both personal and societal levels.</a:t>
            </a:r>
          </a:p>
        </p:txBody>
      </p:sp>
    </p:spTree>
    <p:extLst>
      <p:ext uri="{BB962C8B-B14F-4D97-AF65-F5344CB8AC3E}">
        <p14:creationId xmlns:p14="http://schemas.microsoft.com/office/powerpoint/2010/main" val="52134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05476-105B-2F79-65AE-4A56E7B1C000}"/>
              </a:ext>
            </a:extLst>
          </p:cNvPr>
          <p:cNvSpPr>
            <a:spLocks noGrp="1"/>
          </p:cNvSpPr>
          <p:nvPr>
            <p:ph type="title"/>
          </p:nvPr>
        </p:nvSpPr>
        <p:spPr/>
        <p:txBody>
          <a:bodyPr/>
          <a:lstStyle/>
          <a:p>
            <a:r>
              <a:rPr lang="en-US" b="1"/>
              <a:t>Design Diagrams</a:t>
            </a:r>
          </a:p>
        </p:txBody>
      </p:sp>
      <p:pic>
        <p:nvPicPr>
          <p:cNvPr id="6" name="Content Placeholder 3" descr="A diagram of a diagram&#10;&#10;Description automatically generated">
            <a:extLst>
              <a:ext uri="{FF2B5EF4-FFF2-40B4-BE49-F238E27FC236}">
                <a16:creationId xmlns:a16="http://schemas.microsoft.com/office/drawing/2014/main" id="{49E67084-8ACF-31F5-EFF4-F0617222210C}"/>
              </a:ext>
            </a:extLst>
          </p:cNvPr>
          <p:cNvPicPr>
            <a:picLocks noChangeAspect="1"/>
          </p:cNvPicPr>
          <p:nvPr/>
        </p:nvPicPr>
        <p:blipFill rotWithShape="1">
          <a:blip r:embed="rId2"/>
          <a:srcRect t="16686" r="24134" b="54813"/>
          <a:stretch/>
        </p:blipFill>
        <p:spPr>
          <a:xfrm>
            <a:off x="1671524" y="3652266"/>
            <a:ext cx="8844907" cy="2980395"/>
          </a:xfrm>
          <a:prstGeom prst="rect">
            <a:avLst/>
          </a:prstGeom>
        </p:spPr>
      </p:pic>
      <p:pic>
        <p:nvPicPr>
          <p:cNvPr id="8" name="Content Placeholder 3" descr="A diagram of a diagram&#10;&#10;Description automatically generated">
            <a:extLst>
              <a:ext uri="{FF2B5EF4-FFF2-40B4-BE49-F238E27FC236}">
                <a16:creationId xmlns:a16="http://schemas.microsoft.com/office/drawing/2014/main" id="{0C7ADEB9-A426-04C3-BD59-B0DADFE97A21}"/>
              </a:ext>
            </a:extLst>
          </p:cNvPr>
          <p:cNvPicPr>
            <a:picLocks noChangeAspect="1"/>
          </p:cNvPicPr>
          <p:nvPr/>
        </p:nvPicPr>
        <p:blipFill rotWithShape="1">
          <a:blip r:embed="rId2"/>
          <a:srcRect t="-648" r="28017" b="84014"/>
          <a:stretch/>
        </p:blipFill>
        <p:spPr>
          <a:xfrm>
            <a:off x="1671525" y="1509006"/>
            <a:ext cx="8445296" cy="1761626"/>
          </a:xfrm>
          <a:prstGeom prst="rect">
            <a:avLst/>
          </a:prstGeom>
        </p:spPr>
      </p:pic>
    </p:spTree>
    <p:extLst>
      <p:ext uri="{BB962C8B-B14F-4D97-AF65-F5344CB8AC3E}">
        <p14:creationId xmlns:p14="http://schemas.microsoft.com/office/powerpoint/2010/main" val="3879585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05476-105B-2F79-65AE-4A56E7B1C000}"/>
              </a:ext>
            </a:extLst>
          </p:cNvPr>
          <p:cNvSpPr>
            <a:spLocks noGrp="1"/>
          </p:cNvSpPr>
          <p:nvPr>
            <p:ph type="title"/>
          </p:nvPr>
        </p:nvSpPr>
        <p:spPr/>
        <p:txBody>
          <a:bodyPr/>
          <a:lstStyle/>
          <a:p>
            <a:r>
              <a:rPr lang="en-US" b="1"/>
              <a:t>Design Diagrams, cont.</a:t>
            </a:r>
          </a:p>
        </p:txBody>
      </p:sp>
      <p:pic>
        <p:nvPicPr>
          <p:cNvPr id="4" name="Content Placeholder 3" descr="A diagram of a diagram&#10;&#10;Description automatically generated">
            <a:extLst>
              <a:ext uri="{FF2B5EF4-FFF2-40B4-BE49-F238E27FC236}">
                <a16:creationId xmlns:a16="http://schemas.microsoft.com/office/drawing/2014/main" id="{96DCC56F-67AC-3BE8-DC36-7AC1011F33CC}"/>
              </a:ext>
            </a:extLst>
          </p:cNvPr>
          <p:cNvPicPr>
            <a:picLocks noGrp="1" noChangeAspect="1"/>
          </p:cNvPicPr>
          <p:nvPr>
            <p:ph idx="1"/>
          </p:nvPr>
        </p:nvPicPr>
        <p:blipFill rotWithShape="1">
          <a:blip r:embed="rId2"/>
          <a:srcRect t="43991" r="-105"/>
          <a:stretch/>
        </p:blipFill>
        <p:spPr>
          <a:xfrm>
            <a:off x="1076844" y="1320439"/>
            <a:ext cx="10278108" cy="5174738"/>
          </a:xfrm>
        </p:spPr>
      </p:pic>
    </p:spTree>
    <p:extLst>
      <p:ext uri="{BB962C8B-B14F-4D97-AF65-F5344CB8AC3E}">
        <p14:creationId xmlns:p14="http://schemas.microsoft.com/office/powerpoint/2010/main" val="3709784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43E97-0FE1-8818-6120-AFCA3EBF0CF2}"/>
              </a:ext>
            </a:extLst>
          </p:cNvPr>
          <p:cNvSpPr>
            <a:spLocks noGrp="1"/>
          </p:cNvSpPr>
          <p:nvPr>
            <p:ph type="title"/>
          </p:nvPr>
        </p:nvSpPr>
        <p:spPr/>
        <p:txBody>
          <a:bodyPr/>
          <a:lstStyle/>
          <a:p>
            <a:r>
              <a:rPr lang="en-US" b="1"/>
              <a:t>Technologies</a:t>
            </a:r>
          </a:p>
        </p:txBody>
      </p:sp>
      <p:sp>
        <p:nvSpPr>
          <p:cNvPr id="3" name="Content Placeholder 2">
            <a:extLst>
              <a:ext uri="{FF2B5EF4-FFF2-40B4-BE49-F238E27FC236}">
                <a16:creationId xmlns:a16="http://schemas.microsoft.com/office/drawing/2014/main" id="{8FE75CE8-CF36-FEB8-8176-3E4BEE3B584E}"/>
              </a:ext>
            </a:extLst>
          </p:cNvPr>
          <p:cNvSpPr>
            <a:spLocks noGrp="1"/>
          </p:cNvSpPr>
          <p:nvPr>
            <p:ph idx="1"/>
          </p:nvPr>
        </p:nvSpPr>
        <p:spPr/>
        <p:txBody>
          <a:bodyPr vert="horz" lIns="91440" tIns="45720" rIns="91440" bIns="45720" rtlCol="0" anchor="t">
            <a:normAutofit/>
          </a:bodyPr>
          <a:lstStyle/>
          <a:p>
            <a:pPr marL="0" indent="0">
              <a:buNone/>
            </a:pPr>
            <a:r>
              <a:rPr lang="en-US"/>
              <a:t>Our project is built upon a modern technology stack, featuring an ASP.NET backend for robust server-side logic, an Angular front-end for dynamic and responsive user interfaces, and a Microsoft SQL database hosted on Microsoft Azure for secure and scalable management of user data. The completed web application itself is hosted in Microsoft Azure as well, and when combined these tools help enhance our project’s scalability and reliability. </a:t>
            </a:r>
          </a:p>
        </p:txBody>
      </p:sp>
    </p:spTree>
    <p:extLst>
      <p:ext uri="{BB962C8B-B14F-4D97-AF65-F5344CB8AC3E}">
        <p14:creationId xmlns:p14="http://schemas.microsoft.com/office/powerpoint/2010/main" val="2672726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522EB-E82A-8D4E-DD9B-ECA9A98CC156}"/>
              </a:ext>
            </a:extLst>
          </p:cNvPr>
          <p:cNvSpPr>
            <a:spLocks noGrp="1"/>
          </p:cNvSpPr>
          <p:nvPr>
            <p:ph type="title"/>
          </p:nvPr>
        </p:nvSpPr>
        <p:spPr/>
        <p:txBody>
          <a:bodyPr/>
          <a:lstStyle/>
          <a:p>
            <a:r>
              <a:rPr lang="en-US" b="1"/>
              <a:t>Past Milestones</a:t>
            </a:r>
          </a:p>
        </p:txBody>
      </p:sp>
      <p:graphicFrame>
        <p:nvGraphicFramePr>
          <p:cNvPr id="18" name="Table 17">
            <a:extLst>
              <a:ext uri="{FF2B5EF4-FFF2-40B4-BE49-F238E27FC236}">
                <a16:creationId xmlns:a16="http://schemas.microsoft.com/office/drawing/2014/main" id="{D9C9296F-D799-1699-8946-AE439EAA46B0}"/>
              </a:ext>
            </a:extLst>
          </p:cNvPr>
          <p:cNvGraphicFramePr>
            <a:graphicFrameLocks noGrp="1"/>
          </p:cNvGraphicFramePr>
          <p:nvPr>
            <p:extLst>
              <p:ext uri="{D42A27DB-BD31-4B8C-83A1-F6EECF244321}">
                <p14:modId xmlns:p14="http://schemas.microsoft.com/office/powerpoint/2010/main" val="262575499"/>
              </p:ext>
            </p:extLst>
          </p:nvPr>
        </p:nvGraphicFramePr>
        <p:xfrm>
          <a:off x="364435" y="1397000"/>
          <a:ext cx="11363055" cy="5318436"/>
        </p:xfrm>
        <a:graphic>
          <a:graphicData uri="http://schemas.openxmlformats.org/drawingml/2006/table">
            <a:tbl>
              <a:tblPr bandRow="1">
                <a:tableStyleId>{68D230F3-CF80-4859-8CE7-A43EE81993B5}</a:tableStyleId>
              </a:tblPr>
              <a:tblGrid>
                <a:gridCol w="7405352">
                  <a:extLst>
                    <a:ext uri="{9D8B030D-6E8A-4147-A177-3AD203B41FA5}">
                      <a16:colId xmlns:a16="http://schemas.microsoft.com/office/drawing/2014/main" val="1429920408"/>
                    </a:ext>
                  </a:extLst>
                </a:gridCol>
                <a:gridCol w="1690352">
                  <a:extLst>
                    <a:ext uri="{9D8B030D-6E8A-4147-A177-3AD203B41FA5}">
                      <a16:colId xmlns:a16="http://schemas.microsoft.com/office/drawing/2014/main" val="318534007"/>
                    </a:ext>
                  </a:extLst>
                </a:gridCol>
                <a:gridCol w="2267351">
                  <a:extLst>
                    <a:ext uri="{9D8B030D-6E8A-4147-A177-3AD203B41FA5}">
                      <a16:colId xmlns:a16="http://schemas.microsoft.com/office/drawing/2014/main" val="3302650930"/>
                    </a:ext>
                  </a:extLst>
                </a:gridCol>
              </a:tblGrid>
              <a:tr h="523204">
                <a:tc>
                  <a:txBody>
                    <a:bodyPr/>
                    <a:lstStyle/>
                    <a:p>
                      <a:pPr fontAlgn="t"/>
                      <a:endParaRPr lang="en-US" b="1">
                        <a:effectLst/>
                      </a:endParaRPr>
                    </a:p>
                    <a:p>
                      <a:pPr algn="l" rtl="0" fontAlgn="base"/>
                      <a:r>
                        <a:rPr lang="en-US" sz="1600" b="1">
                          <a:effectLst/>
                        </a:rPr>
                        <a:t>Task and Milestones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fontAlgn="t"/>
                      <a:endParaRPr lang="en-US" b="1">
                        <a:effectLst/>
                      </a:endParaRPr>
                    </a:p>
                    <a:p>
                      <a:pPr algn="l" rtl="0" fontAlgn="base"/>
                      <a:r>
                        <a:rPr lang="en-US" sz="1600" b="1">
                          <a:effectLst/>
                        </a:rPr>
                        <a:t>Start Date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fontAlgn="t"/>
                      <a:endParaRPr lang="en-US" b="1">
                        <a:effectLst/>
                      </a:endParaRPr>
                    </a:p>
                    <a:p>
                      <a:pPr algn="l" rtl="0" fontAlgn="base"/>
                      <a:r>
                        <a:rPr lang="en-US" sz="1600" b="1">
                          <a:effectLst/>
                        </a:rPr>
                        <a:t>Completion Date </a:t>
                      </a:r>
                      <a:endParaRPr lang="en-US" sz="2400" b="1">
                        <a:effectLst/>
                      </a:endParaRP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451621615"/>
                  </a:ext>
                </a:extLst>
              </a:tr>
              <a:tr h="523204">
                <a:tc>
                  <a:txBody>
                    <a:bodyPr/>
                    <a:lstStyle/>
                    <a:p>
                      <a:pPr fontAlgn="t"/>
                      <a:r>
                        <a:rPr lang="en-US" sz="1400">
                          <a:effectLst/>
                        </a:rPr>
                        <a:t>Create database containing user account information as well as user tasks and rewards (B)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January 2024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113070464"/>
                  </a:ext>
                </a:extLst>
              </a:tr>
              <a:tr h="523204">
                <a:tc>
                  <a:txBody>
                    <a:bodyPr/>
                    <a:lstStyle/>
                    <a:p>
                      <a:pPr fontAlgn="t"/>
                      <a:r>
                        <a:rPr lang="en-US" sz="1400">
                          <a:effectLst/>
                        </a:rPr>
                        <a:t>Create stored procedures to access said database information (D)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January 2024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March 2024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120112263"/>
                  </a:ext>
                </a:extLst>
              </a:tr>
              <a:tr h="523204">
                <a:tc>
                  <a:txBody>
                    <a:bodyPr/>
                    <a:lstStyle/>
                    <a:p>
                      <a:pPr fontAlgn="t"/>
                      <a:r>
                        <a:rPr lang="en-US" sz="1400">
                          <a:effectLst/>
                        </a:rPr>
                        <a:t>Research and determine what development tools to use for the project (All)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October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540058001"/>
                  </a:ext>
                </a:extLst>
              </a:tr>
              <a:tr h="523204">
                <a:tc>
                  <a:txBody>
                    <a:bodyPr/>
                    <a:lstStyle/>
                    <a:p>
                      <a:pPr fontAlgn="t"/>
                      <a:r>
                        <a:rPr lang="en-US" sz="1400">
                          <a:effectLst/>
                        </a:rPr>
                        <a:t>Determine user reward methods (All)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December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January 2024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973552023"/>
                  </a:ext>
                </a:extLst>
              </a:tr>
              <a:tr h="523204">
                <a:tc>
                  <a:txBody>
                    <a:bodyPr/>
                    <a:lstStyle/>
                    <a:p>
                      <a:pPr fontAlgn="t"/>
                      <a:r>
                        <a:rPr lang="en-US" sz="1400">
                          <a:effectLst/>
                        </a:rPr>
                        <a:t>Interview potential users to determine user needs for application (A)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October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Early December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038089683"/>
                  </a:ext>
                </a:extLst>
              </a:tr>
              <a:tr h="523204">
                <a:tc>
                  <a:txBody>
                    <a:bodyPr/>
                    <a:lstStyle/>
                    <a:p>
                      <a:pPr fontAlgn="t"/>
                      <a:r>
                        <a:rPr lang="en-US" sz="1400">
                          <a:effectLst/>
                        </a:rPr>
                        <a:t>Design/sketch storyboards for specific interface functionalities (A)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October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338592213"/>
                  </a:ext>
                </a:extLst>
              </a:tr>
              <a:tr h="523204">
                <a:tc>
                  <a:txBody>
                    <a:bodyPr/>
                    <a:lstStyle/>
                    <a:p>
                      <a:pPr fontAlgn="t"/>
                      <a:r>
                        <a:rPr lang="en-US" sz="1400">
                          <a:effectLst/>
                        </a:rPr>
                        <a:t>Create a prototype of the final product prior to implementation (All)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Early December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793541609"/>
                  </a:ext>
                </a:extLst>
              </a:tr>
              <a:tr h="523204">
                <a:tc>
                  <a:txBody>
                    <a:bodyPr/>
                    <a:lstStyle/>
                    <a:p>
                      <a:pPr fontAlgn="t"/>
                      <a:r>
                        <a:rPr lang="en-US" sz="1400">
                          <a:effectLst/>
                        </a:rPr>
                        <a:t>Research potential implementation methods for rewards/motivation (A)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October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921440146"/>
                  </a:ext>
                </a:extLst>
              </a:tr>
              <a:tr h="523204">
                <a:tc>
                  <a:txBody>
                    <a:bodyPr/>
                    <a:lstStyle/>
                    <a:p>
                      <a:pPr fontAlgn="t"/>
                      <a:r>
                        <a:rPr lang="en-US" sz="1400">
                          <a:effectLst/>
                        </a:rPr>
                        <a:t>Research designs for user interface/experience (D)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October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tc>
                  <a:txBody>
                    <a:bodyPr/>
                    <a:lstStyle/>
                    <a:p>
                      <a:pPr fontAlgn="t"/>
                      <a:r>
                        <a:rPr lang="en-US" sz="1400">
                          <a:effectLst/>
                        </a:rPr>
                        <a:t>November 2023 </a:t>
                      </a:r>
                    </a:p>
                  </a:txBody>
                  <a:tcPr marL="66675" marR="66675">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627593992"/>
                  </a:ext>
                </a:extLst>
              </a:tr>
            </a:tbl>
          </a:graphicData>
        </a:graphic>
      </p:graphicFrame>
    </p:spTree>
    <p:extLst>
      <p:ext uri="{BB962C8B-B14F-4D97-AF65-F5344CB8AC3E}">
        <p14:creationId xmlns:p14="http://schemas.microsoft.com/office/powerpoint/2010/main" val="23577620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412f265f-65e8-4613-b97c-f4ccf301e8d9"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A2319B425488A409268373D49276A58" ma:contentTypeVersion="18" ma:contentTypeDescription="Create a new document." ma:contentTypeScope="" ma:versionID="88fd279bf625c6d29dae7f778ef63b70">
  <xsd:schema xmlns:xsd="http://www.w3.org/2001/XMLSchema" xmlns:xs="http://www.w3.org/2001/XMLSchema" xmlns:p="http://schemas.microsoft.com/office/2006/metadata/properties" xmlns:ns3="412f265f-65e8-4613-b97c-f4ccf301e8d9" xmlns:ns4="9313b18d-8403-4505-b5f1-38f87a24e728" targetNamespace="http://schemas.microsoft.com/office/2006/metadata/properties" ma:root="true" ma:fieldsID="06173073a7f3f1cca7a06f5ace79ab07" ns3:_="" ns4:_="">
    <xsd:import namespace="412f265f-65e8-4613-b97c-f4ccf301e8d9"/>
    <xsd:import namespace="9313b18d-8403-4505-b5f1-38f87a24e72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DateTaken" minOccurs="0"/>
                <xsd:element ref="ns3:MediaServiceLocation" minOccurs="0"/>
                <xsd:element ref="ns3:MediaServiceOCR" minOccurs="0"/>
                <xsd:element ref="ns3:_activity" minOccurs="0"/>
                <xsd:element ref="ns3:MediaServiceObjectDetectorVersions" minOccurs="0"/>
                <xsd:element ref="ns3:MediaServiceSystemTags" minOccurs="0"/>
                <xsd:element ref="ns3:MediaLengthInSecond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12f265f-65e8-4613-b97c-f4ccf301e8d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LengthInSeconds" ma:index="24" nillable="true" ma:displayName="MediaLengthInSeconds" ma:hidden="true" ma:internalName="MediaLengthInSeconds" ma:readOnly="true">
      <xsd:simpleType>
        <xsd:restriction base="dms:Unknown"/>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313b18d-8403-4505-b5f1-38f87a24e72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AA6FA7-DDE3-4393-8B40-DD9AA8B5DFB8}">
  <ds:schemaRefs>
    <ds:schemaRef ds:uri="http://purl.org/dc/elements/1.1/"/>
    <ds:schemaRef ds:uri="http://schemas.microsoft.com/office/2006/metadata/properties"/>
    <ds:schemaRef ds:uri="http://schemas.microsoft.com/office/infopath/2007/PartnerControls"/>
    <ds:schemaRef ds:uri="http://www.w3.org/XML/1998/namespace"/>
    <ds:schemaRef ds:uri="http://purl.org/dc/terms/"/>
    <ds:schemaRef ds:uri="http://schemas.openxmlformats.org/package/2006/metadata/core-properties"/>
    <ds:schemaRef ds:uri="http://schemas.microsoft.com/office/2006/documentManagement/types"/>
    <ds:schemaRef ds:uri="412f265f-65e8-4613-b97c-f4ccf301e8d9"/>
    <ds:schemaRef ds:uri="http://purl.org/dc/dcmitype/"/>
    <ds:schemaRef ds:uri="9313b18d-8403-4505-b5f1-38f87a24e728"/>
  </ds:schemaRefs>
</ds:datastoreItem>
</file>

<file path=customXml/itemProps2.xml><?xml version="1.0" encoding="utf-8"?>
<ds:datastoreItem xmlns:ds="http://schemas.openxmlformats.org/officeDocument/2006/customXml" ds:itemID="{AB6D6722-C164-4996-9EC1-ACD7B212C684}">
  <ds:schemaRefs>
    <ds:schemaRef ds:uri="412f265f-65e8-4613-b97c-f4ccf301e8d9"/>
    <ds:schemaRef ds:uri="9313b18d-8403-4505-b5f1-38f87a24e72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B25C8F0-D0D8-4F25-AAF9-D18B8738D69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801</Words>
  <Application>Microsoft Office PowerPoint</Application>
  <PresentationFormat>Widescreen</PresentationFormat>
  <Paragraphs>109</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Calibri</vt:lpstr>
      <vt:lpstr>Calibri Light</vt:lpstr>
      <vt:lpstr>Office Theme</vt:lpstr>
      <vt:lpstr>TaskHero</vt:lpstr>
      <vt:lpstr>Group Members</vt:lpstr>
      <vt:lpstr>Goals</vt:lpstr>
      <vt:lpstr>Intellectual Merits</vt:lpstr>
      <vt:lpstr>Broader Impacts</vt:lpstr>
      <vt:lpstr>Design Diagrams</vt:lpstr>
      <vt:lpstr>Design Diagrams, cont.</vt:lpstr>
      <vt:lpstr>Technologies</vt:lpstr>
      <vt:lpstr>Past Milestones</vt:lpstr>
      <vt:lpstr>Future Milestones</vt:lpstr>
      <vt:lpstr>Results</vt:lpstr>
      <vt:lpstr>Challenges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Brad Didier</dc:creator>
  <cp:lastModifiedBy>Didier, Bradley (didierbd)</cp:lastModifiedBy>
  <cp:revision>1</cp:revision>
  <dcterms:created xsi:type="dcterms:W3CDTF">2024-02-12T18:18:30Z</dcterms:created>
  <dcterms:modified xsi:type="dcterms:W3CDTF">2024-02-17T03:11:14Z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0x0101000A2319B425488A409268373D49276A58</vt:lpwstr>
  </property>
</Properties>
</file>